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6"/>
  </p:notesMasterIdLst>
  <p:sldIdLst>
    <p:sldId id="257" r:id="rId2"/>
    <p:sldId id="260" r:id="rId3"/>
    <p:sldId id="261" r:id="rId4"/>
    <p:sldId id="303" r:id="rId5"/>
    <p:sldId id="311" r:id="rId6"/>
    <p:sldId id="304" r:id="rId7"/>
    <p:sldId id="312" r:id="rId8"/>
    <p:sldId id="265" r:id="rId9"/>
    <p:sldId id="266" r:id="rId10"/>
    <p:sldId id="306" r:id="rId11"/>
    <p:sldId id="313" r:id="rId12"/>
    <p:sldId id="314" r:id="rId13"/>
    <p:sldId id="307" r:id="rId14"/>
    <p:sldId id="315" r:id="rId15"/>
    <p:sldId id="288" r:id="rId16"/>
    <p:sldId id="289" r:id="rId17"/>
    <p:sldId id="297" r:id="rId18"/>
    <p:sldId id="301" r:id="rId19"/>
    <p:sldId id="299" r:id="rId20"/>
    <p:sldId id="298" r:id="rId21"/>
    <p:sldId id="308" r:id="rId22"/>
    <p:sldId id="290" r:id="rId23"/>
    <p:sldId id="291" r:id="rId24"/>
    <p:sldId id="269" r:id="rId25"/>
  </p:sldIdLst>
  <p:sldSz cx="12192000" cy="6858000"/>
  <p:notesSz cx="6858000" cy="9144000"/>
  <p:embeddedFontLst>
    <p:embeddedFont>
      <p:font typeface="나눔스퀘어" panose="020B0600000101010101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나눔스퀘어 ExtraBold" panose="020B0600000101010101" pitchFamily="50" charset="-127"/>
      <p:bold r:id="rId30"/>
    </p:embeddedFont>
    <p:embeddedFont>
      <p:font typeface="나눔스퀘어 Bold" panose="020B0600000101010101" pitchFamily="50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FF"/>
    <a:srgbClr val="634EEA"/>
    <a:srgbClr val="8DBABD"/>
    <a:srgbClr val="D0CECE"/>
    <a:srgbClr val="00002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76646" autoAdjust="0"/>
  </p:normalViewPr>
  <p:slideViewPr>
    <p:cSldViewPr snapToGrid="0">
      <p:cViewPr>
        <p:scale>
          <a:sx n="75" d="100"/>
          <a:sy n="75" d="100"/>
        </p:scale>
        <p:origin x="-926" y="2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지금부터 </a:t>
            </a:r>
            <a:r>
              <a:rPr lang="en-US" altLang="ko-KR" dirty="0" smtClean="0"/>
              <a:t>6</a:t>
            </a:r>
            <a:r>
              <a:rPr lang="ko-KR" altLang="en-US" dirty="0" smtClean="0"/>
              <a:t>조 발표를 시작하겠습니다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87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따라서 보시는 바와 같이 저희는 </a:t>
            </a:r>
            <a:r>
              <a:rPr lang="en-US" altLang="ko-KR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카메라 화면과도 관계가 이루어져야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함을 파악하였습니다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이에 대해서 저희는 이 문제를 어떻게 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해결할 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 있을지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고민을 하였습니다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생각보다 이 문제가 빠르게 해결이 안 되어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 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초조해지기도 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하였으나 다음과 같이 해결을 하였습니다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1200" spc="-150" baseline="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5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먼저 지도와 </a:t>
            </a:r>
            <a:r>
              <a:rPr lang="en-US" altLang="ko-KR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있을 때에는 정보 전달을 해 주는 </a:t>
            </a:r>
            <a:r>
              <a:rPr lang="ko-KR" altLang="en-US" sz="1200" spc="-150" dirty="0" err="1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인텐트를</a:t>
            </a:r>
            <a:r>
              <a:rPr lang="ko-KR" altLang="en-US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사용하여 구현을 하였습니다</a:t>
            </a:r>
            <a:r>
              <a:rPr lang="en-US" altLang="ko-KR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58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단순 </a:t>
            </a:r>
            <a:r>
              <a:rPr lang="ko-KR" altLang="en-US" sz="1200" spc="-150" baseline="0" dirty="0" err="1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인텐트로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연동을 하기에는 다소 복잡해지고 오류가 많이 발생하였는데요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해결해 주었던 것은 바로</a:t>
            </a:r>
            <a:endParaRPr lang="en-US" altLang="ko-KR" sz="1200" spc="-150" baseline="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58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service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라는 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개념입니다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서비스란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백그라운드에서 실행되는 프로세스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의미합니다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58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 다음과 같이 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서비스로 두어 지도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카메라 화면에서 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 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 손쉽게 참조할 수 있도록 구현을 함으로</a:t>
            </a:r>
            <a:endParaRPr lang="en-US" altLang="ko-KR" sz="1200" spc="-150" baseline="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지금까지 말씀 드렸던 연동 문제를 해결하였습니다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1200" spc="-150" baseline="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5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진행 상황입니다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8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진행 중인 것으로는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GUI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제작부터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카메라 위에 화살표 알림 구현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센서 적용 및 보정</a:t>
            </a:r>
            <a:r>
              <a:rPr lang="en-US" altLang="ko-KR" baseline="0" dirty="0" smtClean="0"/>
              <a:t>, AR</a:t>
            </a:r>
            <a:r>
              <a:rPr lang="ko-KR" altLang="en-US" baseline="0" dirty="0" smtClean="0"/>
              <a:t>을 이용한 건물 정보 출력 구현 등이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baseline="0" dirty="0" smtClean="0"/>
              <a:t>그럼 지금부터 진행 중인 것들을 하나씩 간단하게 보여드리고 발표를 마치겠습니다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38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먼저 </a:t>
            </a:r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GUI </a:t>
            </a:r>
            <a:r>
              <a:rPr lang="ko-KR" altLang="en-US" baseline="0" dirty="0" smtClean="0"/>
              <a:t>제작으로는 모드 변환 버튼 크기를 아래 위치한 것과 맞추었으며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앞에서 </a:t>
            </a:r>
            <a:r>
              <a:rPr lang="ko-KR" altLang="en-US" baseline="0" dirty="0" err="1" smtClean="0"/>
              <a:t>설명드린</a:t>
            </a:r>
            <a:r>
              <a:rPr lang="ko-KR" altLang="en-US" baseline="0" dirty="0" smtClean="0"/>
              <a:t> 연동을 통해 카메라 화면에서의 길안내 메시지도 기존과 똑같이 </a:t>
            </a:r>
            <a:r>
              <a:rPr lang="en-US" altLang="ko-KR" baseline="0" dirty="0" smtClean="0"/>
              <a:t>GUI</a:t>
            </a:r>
            <a:r>
              <a:rPr lang="ko-KR" altLang="en-US" baseline="0" dirty="0" smtClean="0"/>
              <a:t>를 만들었습니다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38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카메라 위에 화살표 알림 구현입니다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길안내 메시지에 맞춰 화살표가 나타나는 것을 확인하실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38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안드로이드</a:t>
            </a:r>
            <a:r>
              <a:rPr lang="ko-KR" altLang="en-US" baseline="0" dirty="0" smtClean="0"/>
              <a:t> 센서 부분은 지난 발표 때 말씀 드린 바와 같이 </a:t>
            </a:r>
            <a:r>
              <a:rPr lang="ko-KR" altLang="en-US" baseline="0" dirty="0" err="1" smtClean="0"/>
              <a:t>마그네틱</a:t>
            </a:r>
            <a:r>
              <a:rPr lang="ko-KR" altLang="en-US" baseline="0" dirty="0" smtClean="0"/>
              <a:t> 센서의 오차가 크게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도까지 발생하였으나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자이로센서에서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드리프트</a:t>
            </a:r>
            <a:r>
              <a:rPr lang="ko-KR" altLang="en-US" baseline="0" dirty="0" smtClean="0"/>
              <a:t> 현상이 나타남을 발견하였습니다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그리하여 조사를 통해 상보필터라는 개념을 적용하여 </a:t>
            </a:r>
            <a:r>
              <a:rPr lang="ko-KR" altLang="en-US" baseline="0" dirty="0" err="1" smtClean="0"/>
              <a:t>드리프트</a:t>
            </a:r>
            <a:r>
              <a:rPr lang="ko-KR" altLang="en-US" baseline="0" dirty="0" smtClean="0"/>
              <a:t> 현상을 해결하였습니다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3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내용 순서는 다음과 같습니다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피드백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어려웠던 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진행 상황</a:t>
            </a:r>
            <a:r>
              <a:rPr lang="en-US" altLang="ko-KR" baseline="0" dirty="0" smtClean="0"/>
              <a:t>, Q&amp;A </a:t>
            </a:r>
            <a:r>
              <a:rPr lang="ko-KR" altLang="en-US" baseline="0" dirty="0" smtClean="0"/>
              <a:t>순서로 진행이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98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해당 부분은 저희가 임의로 지정한 것을 인식하여 텍스트로 나타나는 장면입니다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추후 구축한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바탕으로 건물 인식하는 모습을 보여드리겠습니다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38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마지막으로 중앙대학교 데이터베이스 구축입니다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Firebase</a:t>
            </a:r>
            <a:r>
              <a:rPr lang="ko-KR" altLang="en-US" baseline="0" dirty="0" smtClean="0"/>
              <a:t>를 통해 저희가 인식하고자 하는 건물들에 대한 </a:t>
            </a:r>
            <a:r>
              <a:rPr lang="en-US" altLang="ko-KR" baseline="0" dirty="0" smtClean="0"/>
              <a:t>DB </a:t>
            </a:r>
            <a:r>
              <a:rPr lang="ko-KR" altLang="en-US" baseline="0" dirty="0" smtClean="0"/>
              <a:t>구축을 지난 주에 이어 진행하고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38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이것으로 발표를 마치도록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92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혹시 질문 있으신 분은 말씀해 주시길</a:t>
            </a:r>
            <a:r>
              <a:rPr lang="ko-KR" altLang="en-US" baseline="0" dirty="0" smtClean="0"/>
              <a:t> 바랍니다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89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파워포인트 템플릿 출처</a:t>
            </a:r>
            <a:endParaRPr lang="en-US" altLang="ko-KR" dirty="0" smtClean="0"/>
          </a:p>
          <a:p>
            <a:r>
              <a:rPr lang="en-US" altLang="ko-KR" dirty="0" smtClean="0"/>
              <a:t>: http://ponybuhagom.tistory.com/category/PPT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7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첫 번째 내용으로 지난 주 받았던 피드백에 대해 말씀을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449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지난 주 피드백으로는 다음과 같습니다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AR</a:t>
            </a:r>
            <a:r>
              <a:rPr lang="ko-KR" altLang="en-US" baseline="0" dirty="0" smtClean="0"/>
              <a:t>을 이용한 건물 정보 출력에 있어 고도를 이용하면 좀 더 완성도 높은 정확한 건물 인식 서비스를 제공할 수 있지 않을까 하는 조교님의 제안이 있었는데요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이에 대한 피드백을 받고 저희는 다음 슬라이드 내용과 같이 회의를 진행하였습니다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23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해당 사진은 직접 </a:t>
            </a:r>
            <a:r>
              <a:rPr lang="en-US" altLang="ko-KR" baseline="0" dirty="0" smtClean="0"/>
              <a:t>310</a:t>
            </a:r>
            <a:r>
              <a:rPr lang="ko-KR" altLang="en-US" baseline="0" dirty="0" smtClean="0"/>
              <a:t>관 옥상에서 </a:t>
            </a:r>
            <a:r>
              <a:rPr lang="en-US" altLang="ko-KR" baseline="0" dirty="0" smtClean="0"/>
              <a:t>208</a:t>
            </a:r>
            <a:r>
              <a:rPr lang="ko-KR" altLang="en-US" baseline="0" dirty="0" smtClean="0"/>
              <a:t>관 쪽을 바라보고 찍은 사진입니다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조교님께서 말씀해 주신 상황은 이렇습니다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310</a:t>
            </a:r>
            <a:r>
              <a:rPr lang="ko-KR" altLang="en-US" baseline="0" dirty="0" smtClean="0"/>
              <a:t>관 건물 옥상에서 </a:t>
            </a:r>
            <a:r>
              <a:rPr lang="en-US" altLang="ko-KR" baseline="0" dirty="0" smtClean="0"/>
              <a:t>208</a:t>
            </a:r>
            <a:r>
              <a:rPr lang="ko-KR" altLang="en-US" baseline="0" dirty="0" smtClean="0"/>
              <a:t>관을 바라보았을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카메라에 </a:t>
            </a:r>
            <a:r>
              <a:rPr lang="en-US" altLang="ko-KR" baseline="0" dirty="0" smtClean="0"/>
              <a:t>208</a:t>
            </a:r>
            <a:r>
              <a:rPr lang="ko-KR" altLang="en-US" baseline="0" dirty="0" smtClean="0"/>
              <a:t>관 건물 정보가 뜬다 이겁니다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이에 대해서 저희 팀은 주차가 </a:t>
            </a:r>
            <a:r>
              <a:rPr lang="ko-KR" altLang="en-US" baseline="0" dirty="0" err="1" smtClean="0"/>
              <a:t>진행된지</a:t>
            </a:r>
            <a:r>
              <a:rPr lang="ko-KR" altLang="en-US" baseline="0" dirty="0" smtClean="0"/>
              <a:t> 얼마 안 되어 아직 구현 중에 있습니다만</a:t>
            </a:r>
            <a:r>
              <a:rPr lang="en-US" altLang="ko-KR" baseline="0" dirty="0" smtClean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23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다음과 같이 있을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거리 보정을 한다면 고도를 적용하지 않아도 완성도 있는 건물 인식 서비스를 제공할 수 있지 않을까 생각하였습니다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2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따라서 이에 대한 부분은 주차가 진행되고 고도 없이 구현 후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건물 인식 서비스의 정확도가 보장되지 않는다면 추후에 다시 다룰 생각입니다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2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진행하면서 겪은 어려웠던 점입니다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 점들이 어려웠는지</a:t>
            </a:r>
            <a:r>
              <a:rPr lang="en-US" altLang="ko-KR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그것을 어떻게 해결하였는지에 대해 설명하겠습니다</a:t>
            </a:r>
            <a:r>
              <a:rPr lang="en-US" altLang="ko-KR" sz="1200" spc="-150" baseline="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1200" spc="-150" dirty="0" smtClean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47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중간 데모까지 저희는 지도만을 이용하여 길안내 서비스를 제공하였습니다</a:t>
            </a:r>
            <a:r>
              <a:rPr lang="en-US" altLang="ko-KR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당시 </a:t>
            </a:r>
            <a:r>
              <a:rPr lang="ko-KR" altLang="en-US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구현은 슬라이드처럼 지도 화면과 </a:t>
            </a:r>
            <a:r>
              <a:rPr lang="en-US" altLang="ko-KR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관계로 구현을 하였습니다</a:t>
            </a:r>
            <a:r>
              <a:rPr lang="en-US" altLang="ko-KR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저희가 개발하고 있는 애플리케이션은 지도만이 아닌 카메라로도 길안내를 제공하는데요</a:t>
            </a:r>
            <a:r>
              <a:rPr lang="en-US" altLang="ko-KR" sz="1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5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722" y="2447473"/>
            <a:ext cx="116685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보행자를 위한 </a:t>
            </a:r>
            <a:r>
              <a:rPr lang="ko-KR" altLang="en-US" sz="6600" spc="-30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r>
              <a:rPr lang="ko-KR" altLang="en-US" sz="66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애플리케이션</a:t>
            </a:r>
            <a:endParaRPr lang="ko-KR" altLang="en-US" sz="66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622" y="989148"/>
            <a:ext cx="23948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0465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41558" y="5822480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모드</a:t>
            </a:r>
            <a:endParaRPr lang="en-US" altLang="ko-KR" sz="20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B7FF83-6E47-46D5-A591-8625A6C0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03" y="1617915"/>
            <a:ext cx="1968671" cy="40467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24" y="2641287"/>
            <a:ext cx="1847564" cy="1847564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>
            <a:off x="4278086" y="3641271"/>
            <a:ext cx="1306285" cy="0"/>
          </a:xfrm>
          <a:prstGeom prst="straightConnector1">
            <a:avLst/>
          </a:prstGeom>
          <a:ln w="5715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lc="http://schemas.openxmlformats.org/drawingml/2006/lockedCanvas" xmlns:a16="http://schemas.microsoft.com/office/drawing/2014/main" xmlns="" id="{7D691FD9-320B-4A31-8C49-A1530D8B3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374" y="1618227"/>
            <a:ext cx="1968518" cy="4046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74852" y="5822480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 모드</a:t>
            </a:r>
            <a:endParaRPr lang="en-US" altLang="ko-KR" sz="20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053943" y="3641271"/>
            <a:ext cx="1306285" cy="0"/>
          </a:xfrm>
          <a:prstGeom prst="straightConnector1">
            <a:avLst/>
          </a:prstGeom>
          <a:ln w="5715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06" y="1022168"/>
            <a:ext cx="1676400" cy="17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0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622" y="989148"/>
            <a:ext cx="23948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0465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69803" y="2188406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인텐트란</a:t>
            </a:r>
            <a:r>
              <a:rPr lang="en-US" altLang="ko-KR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2243" y="2896057"/>
            <a:ext cx="3199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전달하는 역할을 한다</a:t>
            </a:r>
            <a:r>
              <a:rPr lang="en-US" altLang="ko-KR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000" spc="-150" dirty="0" smtClean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56190" y="1758541"/>
            <a:ext cx="5634702" cy="3756398"/>
            <a:chOff x="2899698" y="1617915"/>
            <a:chExt cx="6743512" cy="4604675"/>
          </a:xfrm>
        </p:grpSpPr>
        <p:sp>
          <p:nvSpPr>
            <p:cNvPr id="23" name="TextBox 22"/>
            <p:cNvSpPr txBox="1"/>
            <p:nvPr/>
          </p:nvSpPr>
          <p:spPr>
            <a:xfrm>
              <a:off x="3339653" y="5822480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모드</a:t>
              </a:r>
              <a:endParaRPr lang="en-US" altLang="ko-KR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0EB7FF83-6E47-46D5-A591-8625A6C0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9698" y="1617915"/>
              <a:ext cx="1968671" cy="404671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646" y="2717489"/>
              <a:ext cx="1847564" cy="1847564"/>
            </a:xfrm>
            <a:prstGeom prst="rect">
              <a:avLst/>
            </a:prstGeom>
          </p:spPr>
        </p:pic>
        <p:cxnSp>
          <p:nvCxnSpPr>
            <p:cNvPr id="26" name="직선 화살표 연결선 25"/>
            <p:cNvCxnSpPr>
              <a:endCxn id="25" idx="1"/>
            </p:cNvCxnSpPr>
            <p:nvPr/>
          </p:nvCxnSpPr>
          <p:spPr>
            <a:xfrm>
              <a:off x="5339454" y="3641271"/>
              <a:ext cx="2456192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806414" y="2896057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인텐트</a:t>
            </a:r>
            <a:endParaRPr lang="en-US" altLang="ko-KR" sz="20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622" y="989148"/>
            <a:ext cx="23948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0465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4686479" y="1932509"/>
            <a:ext cx="6192913" cy="3147909"/>
            <a:chOff x="2001603" y="1617915"/>
            <a:chExt cx="8609289" cy="4604675"/>
          </a:xfrm>
        </p:grpSpPr>
        <p:sp>
          <p:nvSpPr>
            <p:cNvPr id="11" name="TextBox 10"/>
            <p:cNvSpPr txBox="1"/>
            <p:nvPr/>
          </p:nvSpPr>
          <p:spPr>
            <a:xfrm>
              <a:off x="2441558" y="5822480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모드</a:t>
              </a:r>
              <a:endParaRPr lang="en-US" altLang="ko-KR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0EB7FF83-6E47-46D5-A591-8625A6C0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1603" y="1617915"/>
              <a:ext cx="1968671" cy="404671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324" y="2641287"/>
              <a:ext cx="1847564" cy="1847564"/>
            </a:xfrm>
            <a:prstGeom prst="rect">
              <a:avLst/>
            </a:prstGeom>
          </p:spPr>
        </p:pic>
        <p:cxnSp>
          <p:nvCxnSpPr>
            <p:cNvPr id="31" name="직선 화살표 연결선 30"/>
            <p:cNvCxnSpPr/>
            <p:nvPr/>
          </p:nvCxnSpPr>
          <p:spPr>
            <a:xfrm>
              <a:off x="4278086" y="3641271"/>
              <a:ext cx="1306285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7D691FD9-320B-4A31-8C49-A1530D8B3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2374" y="1618227"/>
              <a:ext cx="1968518" cy="4046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974852" y="5822480"/>
              <a:ext cx="13035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카메라 모드</a:t>
              </a:r>
              <a:endParaRPr lang="en-US" altLang="ko-KR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7053943" y="3641271"/>
              <a:ext cx="1306285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069803" y="2188406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인텐트란</a:t>
            </a:r>
            <a:r>
              <a:rPr lang="en-US" altLang="ko-KR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42243" y="2896057"/>
            <a:ext cx="3199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전달하는 역할을 한다</a:t>
            </a:r>
            <a:r>
              <a:rPr lang="en-US" altLang="ko-KR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000" spc="-150" dirty="0" smtClean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48196" y="2879935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인텐트</a:t>
            </a:r>
            <a:endParaRPr lang="en-US" altLang="ko-KR" sz="16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51442" y="2879935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인텐트</a:t>
            </a:r>
            <a:endParaRPr lang="en-US" altLang="ko-KR" sz="16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9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622" y="989148"/>
            <a:ext cx="23948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0465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77628" y="2745298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r>
              <a:rPr lang="en-US" altLang="ko-KR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(Service)</a:t>
            </a:r>
            <a:r>
              <a:rPr lang="ko-KR" altLang="en-US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란</a:t>
            </a:r>
            <a:r>
              <a:rPr lang="en-US" altLang="ko-KR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22557" y="3476818"/>
            <a:ext cx="6999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백그라운드에서 실행되는 프로세스를 의미한다</a:t>
            </a:r>
            <a:r>
              <a:rPr lang="en-US" altLang="ko-KR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800" spc="-150" dirty="0" smtClean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11" y="1420954"/>
            <a:ext cx="1847564" cy="184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622" y="989148"/>
            <a:ext cx="23948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0465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41558" y="5822480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모드</a:t>
            </a:r>
            <a:endParaRPr lang="en-US" altLang="ko-KR" sz="20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B7FF83-6E47-46D5-A591-8625A6C0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03" y="1617915"/>
            <a:ext cx="1968671" cy="404671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24" y="2641287"/>
            <a:ext cx="1847564" cy="1847564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4278086" y="3641271"/>
            <a:ext cx="1306285" cy="0"/>
          </a:xfrm>
          <a:prstGeom prst="straightConnector1">
            <a:avLst/>
          </a:prstGeom>
          <a:ln w="5715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lc="http://schemas.openxmlformats.org/drawingml/2006/lockedCanvas" xmlns:a16="http://schemas.microsoft.com/office/drawing/2014/main" xmlns="" id="{7D691FD9-320B-4A31-8C49-A1530D8B3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374" y="1618227"/>
            <a:ext cx="1968518" cy="4046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974852" y="5822480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 모드</a:t>
            </a:r>
            <a:endParaRPr lang="en-US" altLang="ko-KR" sz="20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7053943" y="3641271"/>
            <a:ext cx="1306285" cy="0"/>
          </a:xfrm>
          <a:prstGeom prst="straightConnector1">
            <a:avLst/>
          </a:prstGeom>
          <a:ln w="5715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516692" y="3074485"/>
            <a:ext cx="829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</a:t>
            </a:r>
            <a:r>
              <a:rPr lang="ko-KR" altLang="en-US" sz="20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</a:t>
            </a:r>
            <a:endParaRPr lang="en-US" altLang="ko-KR" sz="20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42889" y="3074485"/>
            <a:ext cx="829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endParaRPr lang="en-US" altLang="ko-KR" sz="20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0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상황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99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57" y="1020580"/>
            <a:ext cx="6282910" cy="5678239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067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8833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4AC0521E-10BF-4D98-A4E2-6A2EB85EBAC4}"/>
              </a:ext>
            </a:extLst>
          </p:cNvPr>
          <p:cNvCxnSpPr/>
          <p:nvPr/>
        </p:nvCxnSpPr>
        <p:spPr>
          <a:xfrm>
            <a:off x="1913220" y="989148"/>
            <a:ext cx="970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BAF65B43-F152-4277-B2DE-075EBDD9D150}"/>
              </a:ext>
            </a:extLst>
          </p:cNvPr>
          <p:cNvSpPr/>
          <p:nvPr/>
        </p:nvSpPr>
        <p:spPr>
          <a:xfrm>
            <a:off x="3557859" y="2403593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10636791-4922-4091-AFA1-16FAD101B3BB}"/>
              </a:ext>
            </a:extLst>
          </p:cNvPr>
          <p:cNvSpPr/>
          <p:nvPr/>
        </p:nvSpPr>
        <p:spPr>
          <a:xfrm>
            <a:off x="7703640" y="1388745"/>
            <a:ext cx="288000" cy="5256000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6A7C4C2-9147-4E3B-B203-81E36988301D}"/>
              </a:ext>
            </a:extLst>
          </p:cNvPr>
          <p:cNvSpPr/>
          <p:nvPr/>
        </p:nvSpPr>
        <p:spPr>
          <a:xfrm>
            <a:off x="1198833" y="1724025"/>
            <a:ext cx="545116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4E84F20-304A-4E64-BA04-DA32F0049FFF}"/>
              </a:ext>
            </a:extLst>
          </p:cNvPr>
          <p:cNvSpPr txBox="1"/>
          <p:nvPr/>
        </p:nvSpPr>
        <p:spPr>
          <a:xfrm>
            <a:off x="1756080" y="169652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D5CD43B-EF69-4F0F-80AB-9E4AE648238C}"/>
              </a:ext>
            </a:extLst>
          </p:cNvPr>
          <p:cNvSpPr txBox="1"/>
          <p:nvPr/>
        </p:nvSpPr>
        <p:spPr>
          <a:xfrm>
            <a:off x="1743949" y="223206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중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B2920F4B-1484-4BBC-9FEA-70F45EC3AFF7}"/>
              </a:ext>
            </a:extLst>
          </p:cNvPr>
          <p:cNvSpPr/>
          <p:nvPr/>
        </p:nvSpPr>
        <p:spPr>
          <a:xfrm>
            <a:off x="1198834" y="2259568"/>
            <a:ext cx="545116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BAF65B43-F152-4277-B2DE-075EBDD9D150}"/>
              </a:ext>
            </a:extLst>
          </p:cNvPr>
          <p:cNvSpPr/>
          <p:nvPr/>
        </p:nvSpPr>
        <p:spPr>
          <a:xfrm>
            <a:off x="3557859" y="1751964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938CDAAA-59FE-4489-9585-567F4F83C1EA}"/>
              </a:ext>
            </a:extLst>
          </p:cNvPr>
          <p:cNvSpPr/>
          <p:nvPr/>
        </p:nvSpPr>
        <p:spPr>
          <a:xfrm>
            <a:off x="3557857" y="2083355"/>
            <a:ext cx="2070000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BAF65B43-F152-4277-B2DE-075EBDD9D150}"/>
              </a:ext>
            </a:extLst>
          </p:cNvPr>
          <p:cNvSpPr/>
          <p:nvPr/>
        </p:nvSpPr>
        <p:spPr>
          <a:xfrm>
            <a:off x="3557859" y="4657843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938CDAAA-59FE-4489-9585-567F4F83C1EA}"/>
              </a:ext>
            </a:extLst>
          </p:cNvPr>
          <p:cNvSpPr/>
          <p:nvPr/>
        </p:nvSpPr>
        <p:spPr>
          <a:xfrm>
            <a:off x="3557857" y="3691307"/>
            <a:ext cx="2070000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AF65B43-F152-4277-B2DE-075EBDD9D150}"/>
              </a:ext>
            </a:extLst>
          </p:cNvPr>
          <p:cNvSpPr/>
          <p:nvPr/>
        </p:nvSpPr>
        <p:spPr>
          <a:xfrm>
            <a:off x="3557859" y="2717918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BAF65B43-F152-4277-B2DE-075EBDD9D150}"/>
              </a:ext>
            </a:extLst>
          </p:cNvPr>
          <p:cNvSpPr/>
          <p:nvPr/>
        </p:nvSpPr>
        <p:spPr>
          <a:xfrm>
            <a:off x="3557859" y="3032243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BAF65B43-F152-4277-B2DE-075EBDD9D150}"/>
              </a:ext>
            </a:extLst>
          </p:cNvPr>
          <p:cNvSpPr/>
          <p:nvPr/>
        </p:nvSpPr>
        <p:spPr>
          <a:xfrm>
            <a:off x="3557859" y="4972168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938CDAAA-59FE-4489-9585-567F4F83C1EA}"/>
              </a:ext>
            </a:extLst>
          </p:cNvPr>
          <p:cNvSpPr/>
          <p:nvPr/>
        </p:nvSpPr>
        <p:spPr>
          <a:xfrm>
            <a:off x="3557857" y="3375143"/>
            <a:ext cx="2070000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938CDAAA-59FE-4489-9585-567F4F83C1EA}"/>
              </a:ext>
            </a:extLst>
          </p:cNvPr>
          <p:cNvSpPr/>
          <p:nvPr/>
        </p:nvSpPr>
        <p:spPr>
          <a:xfrm>
            <a:off x="3557857" y="4005632"/>
            <a:ext cx="2070000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938CDAAA-59FE-4489-9585-567F4F83C1EA}"/>
              </a:ext>
            </a:extLst>
          </p:cNvPr>
          <p:cNvSpPr/>
          <p:nvPr/>
        </p:nvSpPr>
        <p:spPr>
          <a:xfrm>
            <a:off x="3557857" y="4319957"/>
            <a:ext cx="2070000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40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067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8833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D37550-E2F6-4866-A518-EF086D217403}"/>
              </a:ext>
            </a:extLst>
          </p:cNvPr>
          <p:cNvSpPr txBox="1"/>
          <p:nvPr/>
        </p:nvSpPr>
        <p:spPr>
          <a:xfrm>
            <a:off x="1341317" y="1256736"/>
            <a:ext cx="258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ko-KR" altLang="en-US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785137" y="3766160"/>
            <a:ext cx="375920" cy="8026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7D691FD9-320B-4A31-8C49-A1530D8B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83" y="2042160"/>
            <a:ext cx="1968518" cy="404640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5168085B-2849-43FB-B02B-1E54CC14D81A}"/>
              </a:ext>
            </a:extLst>
          </p:cNvPr>
          <p:cNvCxnSpPr>
            <a:cxnSpLocks/>
          </p:cNvCxnSpPr>
          <p:nvPr/>
        </p:nvCxnSpPr>
        <p:spPr>
          <a:xfrm flipV="1">
            <a:off x="2635101" y="4728102"/>
            <a:ext cx="3719719" cy="13604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lc="http://schemas.openxmlformats.org/drawingml/2006/lockedCanvas" xmlns:a16="http://schemas.microsoft.com/office/drawing/2014/main" xmlns="" id="{9BADB38E-21D2-4E08-AC90-69453E34BB86}"/>
              </a:ext>
            </a:extLst>
          </p:cNvPr>
          <p:cNvCxnSpPr>
            <a:cxnSpLocks/>
          </p:cNvCxnSpPr>
          <p:nvPr/>
        </p:nvCxnSpPr>
        <p:spPr>
          <a:xfrm flipV="1">
            <a:off x="666583" y="3586481"/>
            <a:ext cx="2437297" cy="18218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80" y="3586480"/>
            <a:ext cx="3261100" cy="116200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22" y="3586481"/>
            <a:ext cx="3478737" cy="1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067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8833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D37550-E2F6-4866-A518-EF086D217403}"/>
              </a:ext>
            </a:extLst>
          </p:cNvPr>
          <p:cNvSpPr txBox="1"/>
          <p:nvPr/>
        </p:nvSpPr>
        <p:spPr>
          <a:xfrm>
            <a:off x="1341317" y="1256736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 위에 화살표 알림 구현</a:t>
            </a:r>
            <a:endParaRPr lang="ko-KR" altLang="en-US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60" y="1816100"/>
            <a:ext cx="2150768" cy="44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06" y="1966452"/>
            <a:ext cx="4397553" cy="9068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78" y="1968115"/>
            <a:ext cx="4398112" cy="906955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067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8833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D37550-E2F6-4866-A518-EF086D217403}"/>
              </a:ext>
            </a:extLst>
          </p:cNvPr>
          <p:cNvSpPr txBox="1"/>
          <p:nvPr/>
        </p:nvSpPr>
        <p:spPr>
          <a:xfrm>
            <a:off x="1341317" y="1256736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센서 적용 및 보정</a:t>
            </a:r>
            <a:endParaRPr lang="ko-KR" altLang="en-US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13678" y="2907667"/>
            <a:ext cx="9724781" cy="395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016888" y="2052292"/>
            <a:ext cx="375920" cy="80264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859965" y="3238756"/>
            <a:ext cx="1372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드리프트란</a:t>
            </a:r>
            <a:r>
              <a:rPr lang="en-US" altLang="ko-KR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59965" y="5077716"/>
            <a:ext cx="1372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상보필터란</a:t>
            </a:r>
            <a:r>
              <a:rPr lang="en-US" altLang="ko-KR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55713" y="3946407"/>
            <a:ext cx="4578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적분을 통해 발생하는 누적 오차를 의미한다</a:t>
            </a:r>
            <a:r>
              <a:rPr lang="en-US" altLang="ko-KR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000" spc="-150" dirty="0" smtClean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55713" y="5698575"/>
            <a:ext cx="6728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ko-KR" altLang="en-US" sz="2000" spc="-15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자이로센서를</a:t>
            </a:r>
            <a:r>
              <a:rPr lang="ko-KR" altLang="en-US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보정하기 위해 가속도센서의 값을 이용하는 방법이다</a:t>
            </a:r>
            <a:r>
              <a:rPr lang="en-US" altLang="ko-KR" sz="20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000" spc="-150" dirty="0" smtClean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78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178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7436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</a:t>
            </a:r>
            <a:r>
              <a:rPr lang="ko-KR" altLang="en-US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71778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77036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endParaRPr lang="ko-KR" altLang="en-US" sz="3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1378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26636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3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3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067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8833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D37550-E2F6-4866-A518-EF086D217403}"/>
              </a:ext>
            </a:extLst>
          </p:cNvPr>
          <p:cNvSpPr txBox="1"/>
          <p:nvPr/>
        </p:nvSpPr>
        <p:spPr>
          <a:xfrm>
            <a:off x="1341317" y="1256736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</a:t>
            </a:r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건물 정보 출력 구현</a:t>
            </a:r>
            <a:endParaRPr lang="ko-KR" altLang="en-US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30" y="1814478"/>
            <a:ext cx="2151380" cy="443646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07870" y="3362960"/>
            <a:ext cx="2151380" cy="629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90" y="-387494"/>
            <a:ext cx="3864610" cy="796939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082030" y="2611501"/>
            <a:ext cx="3864610" cy="763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92190" y="3388860"/>
            <a:ext cx="3864610" cy="419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92190" y="-1601859"/>
            <a:ext cx="3864610" cy="419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lc="http://schemas.openxmlformats.org/drawingml/2006/lockedCanvas" xmlns:a16="http://schemas.microsoft.com/office/drawing/2014/main" xmlns="" id="{5168085B-2849-43FB-B02B-1E54CC14D81A}"/>
              </a:ext>
            </a:extLst>
          </p:cNvPr>
          <p:cNvCxnSpPr>
            <a:cxnSpLocks/>
          </p:cNvCxnSpPr>
          <p:nvPr/>
        </p:nvCxnSpPr>
        <p:spPr>
          <a:xfrm flipV="1">
            <a:off x="4159250" y="3388860"/>
            <a:ext cx="5797550" cy="6438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lc="http://schemas.openxmlformats.org/drawingml/2006/lockedCanvas" xmlns:a16="http://schemas.microsoft.com/office/drawing/2014/main" xmlns="" id="{9BADB38E-21D2-4E08-AC90-69453E34BB86}"/>
              </a:ext>
            </a:extLst>
          </p:cNvPr>
          <p:cNvCxnSpPr>
            <a:cxnSpLocks/>
          </p:cNvCxnSpPr>
          <p:nvPr/>
        </p:nvCxnSpPr>
        <p:spPr>
          <a:xfrm flipV="1">
            <a:off x="2018030" y="2591181"/>
            <a:ext cx="4064000" cy="7833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78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06719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8833" y="437393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D37550-E2F6-4866-A518-EF086D217403}"/>
              </a:ext>
            </a:extLst>
          </p:cNvPr>
          <p:cNvSpPr txBox="1"/>
          <p:nvPr/>
        </p:nvSpPr>
        <p:spPr>
          <a:xfrm>
            <a:off x="1341317" y="1256736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중앙대학교 데이터베이스 구축</a:t>
            </a:r>
            <a:endParaRPr lang="ko-KR" altLang="en-US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79" y="1880447"/>
            <a:ext cx="2396421" cy="4600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lc="http://schemas.openxmlformats.org/drawingml/2006/lockedCanvas" xmlns:a16="http://schemas.microsoft.com/office/drawing/2014/main" xmlns="" id="{F5B88CE7-7EAF-4118-98D1-9AEE42165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90" y="2371725"/>
            <a:ext cx="4229100" cy="2114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612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95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71847" y="3136612"/>
            <a:ext cx="6042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지금까지 내용들 중 질문 있으신가요</a:t>
            </a:r>
            <a:r>
              <a:rPr lang="en-US" altLang="ko-KR" sz="3200" spc="-150" dirty="0" smtClean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14023" y="437393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40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64622" y="989148"/>
            <a:ext cx="16328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85597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61331" y="1993409"/>
            <a:ext cx="4302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AR</a:t>
            </a:r>
            <a:r>
              <a:rPr lang="ko-KR" altLang="en-US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건물 정보 출력</a:t>
            </a:r>
            <a:endParaRPr lang="en-US" altLang="ko-KR" sz="28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99004" y="1993409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800" spc="-15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고도</a:t>
            </a:r>
            <a:endParaRPr lang="en-US" altLang="ko-KR" sz="2800" spc="-150" dirty="0" smtClean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1029" y="4053339"/>
            <a:ext cx="4160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건물 인식 서비스 제공</a:t>
            </a:r>
            <a:endParaRPr lang="en-US" altLang="ko-KR" sz="28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445760" y="3055610"/>
            <a:ext cx="1310640" cy="508000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31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64622" y="989148"/>
            <a:ext cx="16328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85597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92" y="1784743"/>
            <a:ext cx="6445031" cy="48337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81695" y="1065807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310</a:t>
            </a:r>
            <a:r>
              <a:rPr lang="ko-KR" altLang="en-US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 옥상</a:t>
            </a:r>
            <a:endParaRPr lang="en-US" altLang="ko-KR" sz="28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순서도: 다른 페이지 연결선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10A83C5F-A0AB-468E-9C99-1B8EAFF784D8}"/>
              </a:ext>
            </a:extLst>
          </p:cNvPr>
          <p:cNvSpPr/>
          <p:nvPr/>
        </p:nvSpPr>
        <p:spPr>
          <a:xfrm>
            <a:off x="6071503" y="2990850"/>
            <a:ext cx="876300" cy="876300"/>
          </a:xfrm>
          <a:prstGeom prst="flowChartOffpageConnecto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208</a:t>
            </a:r>
            <a:r>
              <a:rPr lang="ko-KR" altLang="en-US" sz="1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</a:t>
            </a:r>
            <a:endParaRPr lang="ko-KR" altLang="en-US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5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64622" y="989148"/>
            <a:ext cx="16328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85597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정육면체 1"/>
          <p:cNvSpPr/>
          <p:nvPr/>
        </p:nvSpPr>
        <p:spPr>
          <a:xfrm>
            <a:off x="2158644" y="1404265"/>
            <a:ext cx="2837906" cy="3673928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정육면체 2"/>
          <p:cNvSpPr/>
          <p:nvPr/>
        </p:nvSpPr>
        <p:spPr>
          <a:xfrm>
            <a:off x="8245929" y="2906493"/>
            <a:ext cx="1714500" cy="2171700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31777" y="3265020"/>
            <a:ext cx="107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310</a:t>
            </a:r>
            <a:r>
              <a:rPr lang="ko-KR" altLang="en-US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</a:t>
            </a:r>
            <a:endParaRPr lang="en-US" altLang="ko-KR" sz="28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47498" y="3992343"/>
            <a:ext cx="107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208</a:t>
            </a:r>
            <a:r>
              <a:rPr lang="ko-KR" altLang="en-US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</a:t>
            </a:r>
            <a:endParaRPr lang="en-US" altLang="ko-KR" sz="28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239188" y="4232339"/>
            <a:ext cx="5686131" cy="1273666"/>
            <a:chOff x="3239188" y="4232339"/>
            <a:chExt cx="5686131" cy="1273666"/>
          </a:xfrm>
        </p:grpSpPr>
        <p:sp>
          <p:nvSpPr>
            <p:cNvPr id="11" name="TextBox 10"/>
            <p:cNvSpPr txBox="1"/>
            <p:nvPr/>
          </p:nvSpPr>
          <p:spPr>
            <a:xfrm>
              <a:off x="4309313" y="4232339"/>
              <a:ext cx="38523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거리 보정을 통해 건물 인식</a:t>
              </a:r>
              <a:endParaRPr lang="en-US" altLang="ko-KR" sz="2800" spc="-15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3239188" y="4683040"/>
              <a:ext cx="5686131" cy="822965"/>
              <a:chOff x="3239188" y="4683040"/>
              <a:chExt cx="5686131" cy="822965"/>
            </a:xfrm>
          </p:grpSpPr>
          <p:cxnSp>
            <p:nvCxnSpPr>
              <p:cNvPr id="17" name="직선 연결선 16"/>
              <p:cNvCxnSpPr/>
              <p:nvPr/>
            </p:nvCxnSpPr>
            <p:spPr>
              <a:xfrm>
                <a:off x="3255019" y="4683040"/>
                <a:ext cx="0" cy="7903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8925319" y="4715702"/>
                <a:ext cx="0" cy="79030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3239188" y="5078193"/>
                <a:ext cx="566600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409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64622" y="989148"/>
            <a:ext cx="16328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85597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25735" y="1993409"/>
            <a:ext cx="2550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고도 없이 </a:t>
            </a:r>
            <a:r>
              <a:rPr lang="ko-KR" altLang="en-US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후</a:t>
            </a:r>
            <a:endParaRPr lang="en-US" altLang="ko-KR" sz="28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8261" y="4053339"/>
            <a:ext cx="7545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건물 인식 서비스의 정확도가 보장되지 않는다면</a:t>
            </a:r>
            <a:r>
              <a:rPr lang="en-US" altLang="ko-KR" sz="28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altLang="ko-KR" sz="28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아래쪽 화살표 22"/>
          <p:cNvSpPr/>
          <p:nvPr/>
        </p:nvSpPr>
        <p:spPr>
          <a:xfrm>
            <a:off x="5445760" y="3055610"/>
            <a:ext cx="1310640" cy="508000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9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어려웠던 점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64622" y="989148"/>
            <a:ext cx="23948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0465" y="437393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39653" y="5822480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모드</a:t>
            </a:r>
            <a:endParaRPr lang="en-US" altLang="ko-KR" sz="2000" spc="-15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B7FF83-6E47-46D5-A591-8625A6C0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698" y="1617915"/>
            <a:ext cx="1968671" cy="40467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6" y="2717489"/>
            <a:ext cx="1847564" cy="1847564"/>
          </a:xfrm>
          <a:prstGeom prst="rect">
            <a:avLst/>
          </a:prstGeom>
        </p:spPr>
      </p:pic>
      <p:cxnSp>
        <p:nvCxnSpPr>
          <p:cNvPr id="31" name="직선 화살표 연결선 30"/>
          <p:cNvCxnSpPr>
            <a:endCxn id="9" idx="1"/>
          </p:cNvCxnSpPr>
          <p:nvPr/>
        </p:nvCxnSpPr>
        <p:spPr>
          <a:xfrm>
            <a:off x="5339454" y="3641271"/>
            <a:ext cx="2456192" cy="0"/>
          </a:xfrm>
          <a:prstGeom prst="straightConnector1">
            <a:avLst/>
          </a:prstGeom>
          <a:ln w="5715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788</Words>
  <Application>Microsoft Office PowerPoint</Application>
  <PresentationFormat>사용자 지정</PresentationFormat>
  <Paragraphs>168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굴림</vt:lpstr>
      <vt:lpstr>Arial</vt:lpstr>
      <vt:lpstr>나눔스퀘어</vt:lpstr>
      <vt:lpstr>맑은 고딕</vt:lpstr>
      <vt:lpstr>나눔스퀘어 ExtraBold</vt:lpstr>
      <vt:lpstr>나눔스퀘어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최기수</cp:lastModifiedBy>
  <cp:revision>263</cp:revision>
  <dcterms:created xsi:type="dcterms:W3CDTF">2017-05-29T09:12:16Z</dcterms:created>
  <dcterms:modified xsi:type="dcterms:W3CDTF">2018-11-12T17:33:38Z</dcterms:modified>
</cp:coreProperties>
</file>